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  <p:bold r:id="rId1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82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473643"/>
            <a:ext cx="7416403" cy="2024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Projet n°10 : Tableau de bord d'analyse d'accès à l'eau potable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4822031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Présenté par 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Nom de l'Analyste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Data Analyst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63798" y="5410438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Pour l'ONG DWFA (Drinking Water For All)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672" y="423267"/>
            <a:ext cx="1923931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Contexte et Mission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72" y="1010007"/>
            <a:ext cx="6511766" cy="6511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672" y="7694890"/>
            <a:ext cx="6511766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DWFA (Drinking Water For All) est une ONG dédiée à l'amélioration de l'accès à l'eau potable dans le monde. Notre mission est de garantir un accès équitable et durable à cette ressource vitale pour tous.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510582" y="990719"/>
            <a:ext cx="243780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Nos Domaines d'Expertise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7510582" y="1404342"/>
            <a:ext cx="346234" cy="34623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7568267" y="1433215"/>
            <a:ext cx="23086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010644" y="1457206"/>
            <a:ext cx="3418165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Création de nouvelles infrastructures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010644" y="1851541"/>
            <a:ext cx="6011704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Mise en place de puits, systèmes de filtration, et réseaux de distribution dans les zones défavorisées.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510582" y="2651760"/>
            <a:ext cx="346234" cy="34623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7568267" y="2680633"/>
            <a:ext cx="23086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010644" y="2704624"/>
            <a:ext cx="3928110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Modernisation des installations existantes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010644" y="3098959"/>
            <a:ext cx="6011704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Réhabilitation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2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etamélioration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des infrastructures vétustes pour augmenter leur efficacité et leur durabilité.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7510582" y="3899178"/>
            <a:ext cx="346234" cy="346234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Text 12"/>
          <p:cNvSpPr/>
          <p:nvPr/>
        </p:nvSpPr>
        <p:spPr>
          <a:xfrm>
            <a:off x="7568267" y="3928050"/>
            <a:ext cx="23086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8010644" y="3952042"/>
            <a:ext cx="2772132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Conseil et expertise technique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010644" y="4346377"/>
            <a:ext cx="6011704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Accompagnement des communautés locales et des gouvernements dans la gestion de leurs ressources hydriques.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15672" y="8745141"/>
            <a:ext cx="13399056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L'objectif principal est d'identifier les pays prioritaires pour l'allocation de nos financements et l'intervention de nos équipes.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68837"/>
            <a:ext cx="342018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Problématique et Objectifs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863798" y="1722001"/>
            <a:ext cx="10844213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Où concentrer nos efforts pour un impact maximal ?</a:t>
            </a:r>
            <a:endParaRPr lang="en-US" sz="3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585799"/>
            <a:ext cx="1079778" cy="15896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9437" y="2801660"/>
            <a:ext cx="540579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Identifier les pays à forte difficulté d'accès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159437" y="3268504"/>
            <a:ext cx="11607165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Déterminer les régions du monde où l'accès à l'eau potable est le plus critique, en se basant sur des indicateurs fiables.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175403"/>
            <a:ext cx="1079778" cy="12957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9437" y="4391263"/>
            <a:ext cx="59919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Analyser l'impact de nos domaines d'expertise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159437" y="4858107"/>
            <a:ext cx="11607165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Évaluer l'efficacité potentielle de nos actions (création, modernisation, conseil) dans ces pays spécifiques.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471160"/>
            <a:ext cx="1079778" cy="15896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9437" y="5687020"/>
            <a:ext cx="569690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Proposer un outil d'aide à la décision intuitif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2159437" y="6153864"/>
            <a:ext cx="11607165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Développer un tableau de bord dynamique pour faciliter la prise de décision stratégique et l'optimisation des ressources.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60264"/>
            <a:ext cx="333029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Données et Prétraitement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863798" y="1956316"/>
            <a:ext cx="4276487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Sources de Données Fiables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3798" y="2577108"/>
            <a:ext cx="61879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7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Organisation</a:t>
            </a: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Mondiale de la Santé (OMS)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Données sur l'accès à l'eau et l'assainissement.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3343632"/>
            <a:ext cx="6187916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Organisation des Nations Unies pour l'alimentation et l'agriculture (FAO)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Informations sur les ressources hydriques et l'irrigation.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63798" y="4455676"/>
            <a:ext cx="61879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Banque Mondiale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Données démographiques, économiques et de stabilité politique.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63798" y="5341025"/>
            <a:ext cx="6187916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Ces sources garantissent la robustesse et la crédibilité de notre analyse.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6305" y="1956316"/>
            <a:ext cx="612005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Fichiers CSV et Étapes de Prétraitement</a:t>
            </a:r>
            <a:endParaRPr lang="en-US" sz="2550" dirty="0"/>
          </a:p>
        </p:txBody>
      </p:sp>
      <p:sp>
        <p:nvSpPr>
          <p:cNvPr id="9" name="Shape 7"/>
          <p:cNvSpPr/>
          <p:nvPr/>
        </p:nvSpPr>
        <p:spPr>
          <a:xfrm>
            <a:off x="7586305" y="2690098"/>
            <a:ext cx="6187916" cy="4222194"/>
          </a:xfrm>
          <a:prstGeom prst="roundRect">
            <a:avLst>
              <a:gd name="adj" fmla="val 21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Shape 8"/>
          <p:cNvSpPr/>
          <p:nvPr/>
        </p:nvSpPr>
        <p:spPr>
          <a:xfrm>
            <a:off x="7593925" y="2611755"/>
            <a:ext cx="6172676" cy="13108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7917776" y="3071419"/>
            <a:ext cx="141624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Fichiers CSV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665494" y="2748915"/>
            <a:ext cx="388524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Accès à l'eau, mortalité infantile, stabilité politique, population, régions géographiques.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593925" y="3922633"/>
            <a:ext cx="6172676" cy="9653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7981950" y="4154209"/>
            <a:ext cx="141624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1700">
                <a:solidFill>
                  <a:srgbClr val="E2E6E9"/>
                </a:solidFill>
                <a:effectLst/>
                <a:latin typeface="Merriweather" panose="00000500000000000000" pitchFamily="2" charset="0"/>
              </a:rPr>
              <a:t>Connexions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665494" y="4059793"/>
            <a:ext cx="388524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Fusion des données par pays et par année pour une vue complète.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93925" y="4887992"/>
            <a:ext cx="6172676" cy="12082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7867333" y="5141710"/>
            <a:ext cx="1530865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Calcul d'Indicateurs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665494" y="5025152"/>
            <a:ext cx="388524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fr-FR" sz="1700" dirty="0">
                <a:solidFill>
                  <a:schemeClr val="bg1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Création d'indicateurs dérivés pour analyser les 3 domaines d'expertise de DWFA</a:t>
            </a:r>
            <a:endParaRPr lang="en-US" sz="1700" dirty="0">
              <a:solidFill>
                <a:schemeClr val="bg1"/>
              </a:solidFill>
              <a:latin typeface="Merriweather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605355" y="6074743"/>
            <a:ext cx="6172676" cy="7224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20" name="Text 18"/>
          <p:cNvSpPr/>
          <p:nvPr/>
        </p:nvSpPr>
        <p:spPr>
          <a:xfrm>
            <a:off x="7917776" y="6291113"/>
            <a:ext cx="141624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Agrégations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9665494" y="6118354"/>
            <a:ext cx="388524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Regroupement des données par région et par domaine d'expertise.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211" y="533400"/>
            <a:ext cx="503455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Blueprint et Conception du Tableau de Bord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262211" y="1030367"/>
            <a:ext cx="7592378" cy="969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Une navigation intuitive pour une analyse approfondie</a:t>
            </a:r>
            <a:endParaRPr lang="en-US" sz="3050" dirty="0"/>
          </a:p>
        </p:txBody>
      </p:sp>
      <p:sp>
        <p:nvSpPr>
          <p:cNvPr id="5" name="Shape 2"/>
          <p:cNvSpPr/>
          <p:nvPr/>
        </p:nvSpPr>
        <p:spPr>
          <a:xfrm>
            <a:off x="6262211" y="2558891"/>
            <a:ext cx="3699153" cy="91440"/>
          </a:xfrm>
          <a:prstGeom prst="roundRect">
            <a:avLst>
              <a:gd name="adj" fmla="val 8909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7820799" y="2290882"/>
            <a:ext cx="581858" cy="581858"/>
          </a:xfrm>
          <a:prstGeom prst="roundRect">
            <a:avLst>
              <a:gd name="adj" fmla="val 15715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345" y="2436376"/>
            <a:ext cx="232648" cy="2908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79024" y="3066574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Vue Mondiale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479024" y="3485912"/>
            <a:ext cx="3265527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Aperçu global des pays prioritaires et des tendances générales d'accès à l'eau.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0155317" y="2558891"/>
            <a:ext cx="3699272" cy="91440"/>
          </a:xfrm>
          <a:prstGeom prst="roundRect">
            <a:avLst>
              <a:gd name="adj" fmla="val 8909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7"/>
          <p:cNvSpPr/>
          <p:nvPr/>
        </p:nvSpPr>
        <p:spPr>
          <a:xfrm>
            <a:off x="11714024" y="2290882"/>
            <a:ext cx="581858" cy="581858"/>
          </a:xfrm>
          <a:prstGeom prst="roundRect">
            <a:avLst>
              <a:gd name="adj" fmla="val 15715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8569" y="2436376"/>
            <a:ext cx="232648" cy="2908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2130" y="3066574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Vue Régionale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0372130" y="3485912"/>
            <a:ext cx="326564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Analyse détaillée des régions spécifiques avec les besoins les plus criants.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262211" y="5095518"/>
            <a:ext cx="7592378" cy="91440"/>
          </a:xfrm>
          <a:prstGeom prst="roundRect">
            <a:avLst>
              <a:gd name="adj" fmla="val 8909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1"/>
          <p:cNvSpPr/>
          <p:nvPr/>
        </p:nvSpPr>
        <p:spPr>
          <a:xfrm>
            <a:off x="9767471" y="4827508"/>
            <a:ext cx="581858" cy="581858"/>
          </a:xfrm>
          <a:prstGeom prst="roundRect">
            <a:avLst>
              <a:gd name="adj" fmla="val 15715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016" y="4973003"/>
            <a:ext cx="232648" cy="29087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79024" y="5603200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Vue Nationale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6479024" y="6022538"/>
            <a:ext cx="7158752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Zoom sur les données spécifiques de chaque pays pour une prise de décision ciblée.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6262211" y="7078028"/>
            <a:ext cx="759237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Les filtres interactifs permettent d'affiner l'analyse par indicateur, domaine d'expertise ou période.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593884"/>
            <a:ext cx="340625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Choix Technique : Tableau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863798" y="1147048"/>
            <a:ext cx="10337006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Pourquoi Tableau est l'outil idéal pour notre projet</a:t>
            </a:r>
            <a:endParaRPr lang="en-US" sz="3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010847"/>
            <a:ext cx="647819" cy="6478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798" y="2928580"/>
            <a:ext cx="271403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Interactivité Avancée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63798" y="3395424"/>
            <a:ext cx="6316385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Permet une exploration dynamique des données, facilitant la découverte de patterns et d'insights.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98" y="2010847"/>
            <a:ext cx="647819" cy="6478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0098" y="2928580"/>
            <a:ext cx="384976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Visualisations Géographiques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450098" y="3395424"/>
            <a:ext cx="631650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Essentielles pour représenter l'accès à l'eau par pays et région, offrant une compréhension spatiale.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626293"/>
            <a:ext cx="647819" cy="6478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63798" y="5544026"/>
            <a:ext cx="26996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Partage Facilité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863798" y="6010870"/>
            <a:ext cx="6316385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Tableau Public permet de diffuser largement le tableau de bord auprès des parties prenantes sans effort.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98" y="4626293"/>
            <a:ext cx="647819" cy="6478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0098" y="5544026"/>
            <a:ext cx="409908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Optimisation des Performances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450098" y="6010870"/>
            <a:ext cx="631650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Assure une fluidité et une rapidité dans le chargement des données, même avec de grands volumes.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863798" y="6944797"/>
            <a:ext cx="129028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Tableau offre la flexibilité et la puissance nécessaires pour transformer des données complexes en informations actionnables.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183" y="483394"/>
            <a:ext cx="395990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Accessibilité et Expérience Utilisateur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03183" y="933807"/>
            <a:ext cx="4481155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 design pensé pour tous</a:t>
            </a:r>
            <a:endParaRPr lang="en-US" sz="2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3" y="1834753"/>
            <a:ext cx="6397585" cy="63975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7252" y="1928098"/>
            <a:ext cx="87868" cy="87868"/>
          </a:xfrm>
          <a:prstGeom prst="roundRect">
            <a:avLst>
              <a:gd name="adj" fmla="val 52032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7800856" y="1834753"/>
            <a:ext cx="31300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Palette de Couleurs Cohérente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800856" y="2285167"/>
            <a:ext cx="613398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Utilisation d'une palette de bleus symbolisant l'eau, apaisante et facilement identifiable.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537252" y="3292793"/>
            <a:ext cx="87868" cy="87868"/>
          </a:xfrm>
          <a:prstGeom prst="roundRect">
            <a:avLst>
              <a:gd name="adj" fmla="val 52032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7800856" y="3199448"/>
            <a:ext cx="2228969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Contrastes Respectés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800856" y="3649861"/>
            <a:ext cx="613398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Assure une lisibilité optimale pour les utilisateurs ayant des déficiences visuelles, conformément aux normes WCAG.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537252" y="4657487"/>
            <a:ext cx="87868" cy="87868"/>
          </a:xfrm>
          <a:prstGeom prst="roundRect">
            <a:avLst>
              <a:gd name="adj" fmla="val 52032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7800856" y="4564142"/>
            <a:ext cx="358378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Lisibilité des Textes et Graphiques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800856" y="5014555"/>
            <a:ext cx="613398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Polices claires et tailles adaptées pour une lecture aisée de toutes les informations.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537252" y="6022181"/>
            <a:ext cx="87868" cy="87868"/>
          </a:xfrm>
          <a:prstGeom prst="roundRect">
            <a:avLst>
              <a:gd name="adj" fmla="val 52032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2"/>
          <p:cNvSpPr/>
          <p:nvPr/>
        </p:nvSpPr>
        <p:spPr>
          <a:xfrm>
            <a:off x="7800856" y="5928836"/>
            <a:ext cx="2197656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Navigation Intuitive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800856" y="6379250"/>
            <a:ext cx="613398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Structure logique et menus clairs pour une exploration fluide et sans effort du tableau de bord.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24752"/>
            <a:ext cx="451449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Démonstration du Tableau de Bord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6350198" y="2377916"/>
            <a:ext cx="5685234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Passons à la pratique !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674048" y="3619500"/>
            <a:ext cx="709255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Je vous invite maintenant à découvrir le tableau de bord en action, explorant ses fonctionnalités et son potentiel pour la DWFA.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350198" y="3376613"/>
            <a:ext cx="30480" cy="1176814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6350198" y="4796314"/>
            <a:ext cx="7416403" cy="1608534"/>
          </a:xfrm>
          <a:prstGeom prst="roundRect">
            <a:avLst>
              <a:gd name="adj" fmla="val 5639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059" y="5120997"/>
            <a:ext cx="269915" cy="215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51834" y="5066109"/>
            <a:ext cx="6498907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Nous allons parcourir ensemble les trois vues principales : mondiale, régionale et nationale, en explorant les filtres et les interactions.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700</Words>
  <Application>Microsoft Office PowerPoint</Application>
  <PresentationFormat>Personnalisé</PresentationFormat>
  <Paragraphs>81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Merriweather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Jordan Abder</cp:lastModifiedBy>
  <cp:revision>2</cp:revision>
  <dcterms:created xsi:type="dcterms:W3CDTF">2025-07-16T10:05:59Z</dcterms:created>
  <dcterms:modified xsi:type="dcterms:W3CDTF">2025-07-16T17:08:23Z</dcterms:modified>
</cp:coreProperties>
</file>